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0" r:id="rId3"/>
    <p:sldId id="261" r:id="rId4"/>
    <p:sldId id="262" r:id="rId5"/>
    <p:sldId id="267" r:id="rId6"/>
    <p:sldId id="269" r:id="rId7"/>
    <p:sldId id="276" r:id="rId8"/>
    <p:sldId id="263" r:id="rId9"/>
    <p:sldId id="264" r:id="rId10"/>
    <p:sldId id="265" r:id="rId11"/>
    <p:sldId id="271" r:id="rId12"/>
    <p:sldId id="272" r:id="rId13"/>
    <p:sldId id="274" r:id="rId14"/>
    <p:sldId id="280" r:id="rId15"/>
    <p:sldId id="279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outline" clrMode="bw"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737" autoAdjust="0"/>
  </p:normalViewPr>
  <p:slideViewPr>
    <p:cSldViewPr snapToGrid="0" snapToObjects="1">
      <p:cViewPr>
        <p:scale>
          <a:sx n="125" d="100"/>
          <a:sy n="125" d="100"/>
        </p:scale>
        <p:origin x="-80" y="9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182D9-C11E-DB42-A90D-2F913D395C70}" type="datetimeFigureOut">
              <a:rPr lang="en-US" smtClean="0"/>
              <a:t>3/4/19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AE9BC-B4FE-F345-941D-2734B5A1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12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C9610-2A3B-004C-A7C9-FE95AF7C0224}" type="datetimeFigureOut">
              <a:rPr lang="en-US" smtClean="0"/>
              <a:t>3/4/19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5CDA9-247A-5740-8205-68335C28F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55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5CDA9-247A-5740-8205-68335C28F2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3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03EC-64BE-A740-B0D4-811B1A043F4F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AF758C6E-D425-B74F-BD5F-800688ED4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03EC-64BE-A740-B0D4-811B1A043F4F}" type="datetimeFigureOut">
              <a:rPr lang="en-US" smtClean="0"/>
              <a:t>3/4/19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C6E-D425-B74F-BD5F-800688ED4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03EC-64BE-A740-B0D4-811B1A043F4F}" type="datetimeFigureOut">
              <a:rPr lang="en-US" smtClean="0"/>
              <a:t>3/4/19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03EC-64BE-A740-B0D4-811B1A043F4F}" type="datetimeFigureOut">
              <a:rPr lang="en-US" smtClean="0"/>
              <a:t>3/4/19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03EC-64BE-A740-B0D4-811B1A043F4F}" type="datetimeFigureOut">
              <a:rPr lang="en-US" smtClean="0"/>
              <a:t>3/4/19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AF758C6E-D425-B74F-BD5F-800688ED4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03EC-64BE-A740-B0D4-811B1A043F4F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C6E-D425-B74F-BD5F-800688ED4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03EC-64BE-A740-B0D4-811B1A043F4F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C6E-D425-B74F-BD5F-800688ED4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03EC-64BE-A740-B0D4-811B1A043F4F}" type="datetimeFigureOut">
              <a:rPr lang="en-US" smtClean="0"/>
              <a:t>3/4/19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C6E-D425-B74F-BD5F-800688ED49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03EC-64BE-A740-B0D4-811B1A043F4F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C6E-D425-B74F-BD5F-800688ED4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03EC-64BE-A740-B0D4-811B1A043F4F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C6E-D425-B74F-BD5F-800688ED4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03EC-64BE-A740-B0D4-811B1A043F4F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C6E-D425-B74F-BD5F-800688ED4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03EC-64BE-A740-B0D4-811B1A043F4F}" type="datetimeFigureOut">
              <a:rPr lang="en-US" smtClean="0"/>
              <a:t>3/4/19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C6E-D425-B74F-BD5F-800688ED4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03EC-64BE-A740-B0D4-811B1A043F4F}" type="datetimeFigureOut">
              <a:rPr lang="en-US" smtClean="0"/>
              <a:t>3/4/19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C6E-D425-B74F-BD5F-800688ED4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03EC-64BE-A740-B0D4-811B1A043F4F}" type="datetimeFigureOut">
              <a:rPr lang="en-US" smtClean="0"/>
              <a:t>3/4/19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C6E-D425-B74F-BD5F-800688ED4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03EC-64BE-A740-B0D4-811B1A043F4F}" type="datetimeFigureOut">
              <a:rPr lang="en-US" smtClean="0"/>
              <a:t>3/4/19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C6E-D425-B74F-BD5F-800688ED4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03EC-64BE-A740-B0D4-811B1A043F4F}" type="datetimeFigureOut">
              <a:rPr lang="en-US" smtClean="0"/>
              <a:t>3/4/19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C6E-D425-B74F-BD5F-800688ED49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06503EC-64BE-A740-B0D4-811B1A043F4F}" type="datetimeFigureOut">
              <a:rPr lang="en-US" smtClean="0"/>
              <a:t>3/4/19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F758C6E-D425-B74F-BD5F-800688ED49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hyperlink" Target="mailto:mtrowbridgebass@gmail.com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14.jpeg"/><Relationship Id="rId5" Type="http://schemas.microsoft.com/office/2007/relationships/hdphoto" Target="../media/hdphoto9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15.jpeg"/><Relationship Id="rId5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microsoft.com/office/2007/relationships/hdphoto" Target="../media/hdphoto1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VC-017F.JPG"/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9856"/>
            <a:ext cx="9016999" cy="7347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Now Prepare This! How to Tackle Orchestra 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09999"/>
            <a:ext cx="8404725" cy="248382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Michael Trowbridge, Retired Orchestra Director</a:t>
            </a:r>
          </a:p>
          <a:p>
            <a:r>
              <a:rPr lang="en-US" dirty="0" smtClean="0"/>
              <a:t>Prince William County, Virginia -  Public Schools</a:t>
            </a:r>
          </a:p>
          <a:p>
            <a:endParaRPr lang="en-US" dirty="0" smtClean="0"/>
          </a:p>
          <a:p>
            <a:r>
              <a:rPr lang="en-US" dirty="0" smtClean="0"/>
              <a:t>Co-</a:t>
            </a:r>
            <a:r>
              <a:rPr lang="en-US" dirty="0" smtClean="0"/>
              <a:t>author of </a:t>
            </a:r>
            <a:r>
              <a:rPr lang="en-US" u="sng" dirty="0" smtClean="0"/>
              <a:t>Measures </a:t>
            </a:r>
            <a:r>
              <a:rPr lang="en-US" u="sng" dirty="0" smtClean="0"/>
              <a:t>of Success for String </a:t>
            </a:r>
            <a:r>
              <a:rPr lang="en-US" u="sng" dirty="0" smtClean="0"/>
              <a:t>Orchestra</a:t>
            </a:r>
            <a:r>
              <a:rPr lang="en-US" dirty="0" smtClean="0"/>
              <a:t> pub. FJH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mtrowbridgebass@gmail.com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105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VC-017F.JPG"/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9856"/>
            <a:ext cx="9016999" cy="7347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Sight reading continued...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 smtClean="0"/>
              <a:t> “A </a:t>
            </a:r>
            <a:r>
              <a:rPr lang="en-US" sz="1900" dirty="0"/>
              <a:t>Treasury of Scales</a:t>
            </a:r>
            <a:r>
              <a:rPr lang="en-US" sz="1900" dirty="0" smtClean="0"/>
              <a:t>”</a:t>
            </a:r>
          </a:p>
          <a:p>
            <a:r>
              <a:rPr lang="en-US" sz="1900" dirty="0"/>
              <a:t> </a:t>
            </a:r>
            <a:r>
              <a:rPr lang="en-US" sz="1900" dirty="0" smtClean="0"/>
              <a:t>Rhythm  books</a:t>
            </a:r>
          </a:p>
          <a:p>
            <a:r>
              <a:rPr lang="en-US" sz="1900" dirty="0" smtClean="0"/>
              <a:t> Method books</a:t>
            </a:r>
            <a:endParaRPr lang="en-US" sz="1900" dirty="0"/>
          </a:p>
          <a:p>
            <a:pPr lvl="0"/>
            <a:r>
              <a:rPr lang="en-US" sz="1900" dirty="0" smtClean="0"/>
              <a:t> Move ‘</a:t>
            </a:r>
            <a:r>
              <a:rPr lang="en-US" sz="1900" dirty="0" err="1" smtClean="0"/>
              <a:t>em</a:t>
            </a:r>
            <a:r>
              <a:rPr lang="en-US" sz="1900" dirty="0" smtClean="0"/>
              <a:t> around</a:t>
            </a:r>
          </a:p>
          <a:p>
            <a:pPr lvl="0"/>
            <a:r>
              <a:rPr lang="en-US" sz="1900" dirty="0" smtClean="0"/>
              <a:t> </a:t>
            </a:r>
            <a:r>
              <a:rPr lang="en-US" sz="1900" dirty="0"/>
              <a:t>C</a:t>
            </a:r>
            <a:r>
              <a:rPr lang="en-US" sz="1900" dirty="0" smtClean="0"/>
              <a:t>ue </a:t>
            </a:r>
            <a:r>
              <a:rPr lang="en-US" sz="1900" dirty="0"/>
              <a:t>your </a:t>
            </a:r>
            <a:r>
              <a:rPr lang="en-US" sz="1900" dirty="0" smtClean="0"/>
              <a:t>students</a:t>
            </a:r>
            <a:endParaRPr lang="en-US" sz="1900" dirty="0"/>
          </a:p>
          <a:p>
            <a:pPr lv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299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VC-017F.JPG"/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9856"/>
            <a:ext cx="9016999" cy="7347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93" y="1075765"/>
            <a:ext cx="8308975" cy="1143000"/>
          </a:xfrm>
        </p:spPr>
        <p:txBody>
          <a:bodyPr/>
          <a:lstStyle/>
          <a:p>
            <a:r>
              <a:rPr lang="en-US" dirty="0" smtClean="0"/>
              <a:t>An inexperienced teacher sees this….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3941" r="-103941"/>
          <a:stretch>
            <a:fillRect/>
          </a:stretch>
        </p:blipFill>
        <p:spPr>
          <a:xfrm>
            <a:off x="341993" y="2380120"/>
            <a:ext cx="8308975" cy="363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2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VC-017F.JPG"/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9856"/>
            <a:ext cx="9016999" cy="734785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05378" y="876194"/>
            <a:ext cx="8308975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n experienced teacher sees…</a:t>
            </a:r>
            <a:endParaRPr lang="en-US" dirty="0"/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0439" r="-70439"/>
          <a:stretch/>
        </p:blipFill>
        <p:spPr>
          <a:xfrm>
            <a:off x="415925" y="2360091"/>
            <a:ext cx="8083873" cy="434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76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VC-017F.JPG"/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9856"/>
            <a:ext cx="9016999" cy="7347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 smtClean="0"/>
              <a:t>Successful</a:t>
            </a:r>
            <a:endParaRPr lang="en-US" sz="1900" dirty="0" smtClean="0"/>
          </a:p>
          <a:p>
            <a:r>
              <a:rPr lang="en-US" sz="1900" dirty="0" smtClean="0"/>
              <a:t>Comfortable</a:t>
            </a:r>
            <a:endParaRPr lang="en-US" sz="1900" dirty="0" smtClean="0"/>
          </a:p>
          <a:p>
            <a:r>
              <a:rPr lang="en-US" sz="1900" dirty="0" smtClean="0">
                <a:solidFill>
                  <a:schemeClr val="tx1"/>
                </a:solidFill>
              </a:rPr>
              <a:t>Done after the first note</a:t>
            </a:r>
          </a:p>
          <a:p>
            <a:r>
              <a:rPr lang="en-US" sz="1900" dirty="0" smtClean="0"/>
              <a:t>Bach</a:t>
            </a:r>
            <a:endParaRPr lang="en-US" sz="1900" dirty="0"/>
          </a:p>
          <a:p>
            <a:r>
              <a:rPr lang="en-US" sz="1900" dirty="0"/>
              <a:t>Focus on tone and </a:t>
            </a:r>
            <a:r>
              <a:rPr lang="en-US" sz="1900" dirty="0" smtClean="0"/>
              <a:t>pitch</a:t>
            </a:r>
            <a:endParaRPr lang="en-US" sz="1900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272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VC-017F.JPG"/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9856"/>
            <a:ext cx="9016999" cy="7347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Warm </a:t>
            </a:r>
            <a:r>
              <a:rPr lang="en-US" dirty="0" smtClean="0"/>
              <a:t>Up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/>
              <a:t>Shorter piece</a:t>
            </a:r>
          </a:p>
          <a:p>
            <a:r>
              <a:rPr lang="en-US" sz="1900" dirty="0"/>
              <a:t>Less </a:t>
            </a:r>
            <a:r>
              <a:rPr lang="en-US" sz="1900" dirty="0" smtClean="0"/>
              <a:t>time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457168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VC-017F.JPG"/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9856"/>
            <a:ext cx="9016999" cy="7347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thoughts ….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entire year to prep</a:t>
            </a:r>
          </a:p>
          <a:p>
            <a:r>
              <a:rPr lang="en-US" dirty="0" smtClean="0"/>
              <a:t>Use </a:t>
            </a:r>
            <a:r>
              <a:rPr lang="en-US" dirty="0" smtClean="0"/>
              <a:t>recordings </a:t>
            </a:r>
          </a:p>
          <a:p>
            <a:r>
              <a:rPr lang="en-US" dirty="0" smtClean="0"/>
              <a:t>Kids </a:t>
            </a:r>
            <a:r>
              <a:rPr lang="en-US" dirty="0" smtClean="0"/>
              <a:t>want to play</a:t>
            </a:r>
          </a:p>
          <a:p>
            <a:r>
              <a:rPr lang="en-US" dirty="0" smtClean="0"/>
              <a:t>Don’t worry……. It’s only assessment!</a:t>
            </a:r>
          </a:p>
        </p:txBody>
      </p:sp>
    </p:spTree>
    <p:extLst>
      <p:ext uri="{BB962C8B-B14F-4D97-AF65-F5344CB8AC3E}">
        <p14:creationId xmlns:p14="http://schemas.microsoft.com/office/powerpoint/2010/main" val="330724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VC-017F.JPG"/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9856"/>
            <a:ext cx="9016999" cy="7347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Down </a:t>
            </a:r>
            <a:r>
              <a:rPr lang="en-US" dirty="0"/>
              <a:t>load Power Point file of this </a:t>
            </a:r>
            <a:r>
              <a:rPr lang="en-US" dirty="0" smtClean="0"/>
              <a:t>session and notes from:</a:t>
            </a:r>
          </a:p>
          <a:p>
            <a:r>
              <a:rPr lang="en-US" dirty="0" err="1" smtClean="0"/>
              <a:t>mtrowmusic.com</a:t>
            </a:r>
            <a:endParaRPr lang="en-US" dirty="0"/>
          </a:p>
          <a:p>
            <a:r>
              <a:rPr lang="en-US" dirty="0" err="1" smtClean="0"/>
              <a:t>mtrowbridgebass</a:t>
            </a:r>
            <a:r>
              <a:rPr lang="en-US" dirty="0" err="1"/>
              <a:t>@gmail.com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3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VC-017F.JPG"/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9856"/>
            <a:ext cx="9016999" cy="7347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Trow’s</a:t>
            </a:r>
            <a:r>
              <a:rPr lang="en-US" dirty="0" smtClean="0"/>
              <a:t> Basic Rules for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Read the “rules”</a:t>
            </a:r>
          </a:p>
          <a:p>
            <a:pPr lvl="0"/>
            <a:r>
              <a:rPr lang="en-US" sz="1800" dirty="0"/>
              <a:t>Check </a:t>
            </a:r>
            <a:r>
              <a:rPr lang="en-US" sz="1800" dirty="0" smtClean="0"/>
              <a:t>“the” list</a:t>
            </a:r>
            <a:endParaRPr lang="en-US" sz="1800" dirty="0"/>
          </a:p>
          <a:p>
            <a:r>
              <a:rPr lang="en-US" sz="1800" dirty="0"/>
              <a:t>Buy </a:t>
            </a:r>
            <a:r>
              <a:rPr lang="en-US" sz="1800" dirty="0" smtClean="0"/>
              <a:t>early</a:t>
            </a:r>
          </a:p>
          <a:p>
            <a:pPr lvl="0"/>
            <a:r>
              <a:rPr lang="en-US" sz="1800" dirty="0" smtClean="0"/>
              <a:t>Correct </a:t>
            </a:r>
            <a:r>
              <a:rPr lang="en-US" sz="1800" dirty="0"/>
              <a:t>arrangement</a:t>
            </a:r>
            <a:r>
              <a:rPr lang="en-US" sz="1800" dirty="0" smtClean="0"/>
              <a:t>?</a:t>
            </a:r>
            <a:r>
              <a:rPr lang="en-US" sz="1800" dirty="0"/>
              <a:t> </a:t>
            </a:r>
            <a:endParaRPr lang="en-US" sz="1800" dirty="0" smtClean="0"/>
          </a:p>
          <a:p>
            <a:r>
              <a:rPr lang="en-US" sz="1800" dirty="0"/>
              <a:t>The right fit for your </a:t>
            </a:r>
            <a:r>
              <a:rPr lang="en-US" sz="1800" dirty="0" smtClean="0"/>
              <a:t>orchestra</a:t>
            </a:r>
          </a:p>
          <a:p>
            <a:r>
              <a:rPr lang="en-US" sz="1800" dirty="0" smtClean="0"/>
              <a:t>Yeah </a:t>
            </a:r>
            <a:r>
              <a:rPr lang="en-US" sz="1800" dirty="0"/>
              <a:t>… the kids like it, but </a:t>
            </a:r>
            <a:r>
              <a:rPr lang="en-US" sz="1800" dirty="0" smtClean="0"/>
              <a:t>…</a:t>
            </a:r>
          </a:p>
          <a:p>
            <a:r>
              <a:rPr lang="en-US" sz="1800" dirty="0" smtClean="0"/>
              <a:t>I </a:t>
            </a:r>
            <a:r>
              <a:rPr lang="en-US" sz="1800" dirty="0"/>
              <a:t>love this piece, but </a:t>
            </a:r>
            <a:r>
              <a:rPr lang="en-US" sz="1800" dirty="0" smtClean="0"/>
              <a:t>…</a:t>
            </a:r>
            <a:endParaRPr lang="en-US" sz="1800" dirty="0"/>
          </a:p>
          <a:p>
            <a:endParaRPr lang="en-US" sz="1800" dirty="0"/>
          </a:p>
          <a:p>
            <a:pPr lvl="0"/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85321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VC-017F.JPG"/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9856"/>
            <a:ext cx="9016999" cy="7347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Trow’s</a:t>
            </a:r>
            <a:r>
              <a:rPr lang="en-US" dirty="0" smtClean="0"/>
              <a:t> Basic rules continued...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Mozart</a:t>
            </a:r>
          </a:p>
          <a:p>
            <a:r>
              <a:rPr lang="en-US" dirty="0"/>
              <a:t>No Mendelssohn String </a:t>
            </a:r>
            <a:r>
              <a:rPr lang="en-US" dirty="0" smtClean="0"/>
              <a:t>Symphonies</a:t>
            </a:r>
          </a:p>
          <a:p>
            <a:r>
              <a:rPr lang="en-US" dirty="0" smtClean="0"/>
              <a:t>No Fugues</a:t>
            </a:r>
            <a:endParaRPr lang="en-US" dirty="0"/>
          </a:p>
          <a:p>
            <a:r>
              <a:rPr lang="en-US" dirty="0" smtClean="0"/>
              <a:t>Not </a:t>
            </a:r>
            <a:r>
              <a:rPr lang="en-US" dirty="0"/>
              <a:t>all year </a:t>
            </a:r>
            <a:r>
              <a:rPr lang="en-US" dirty="0" smtClean="0"/>
              <a:t>long </a:t>
            </a:r>
          </a:p>
          <a:p>
            <a:pPr lvl="0"/>
            <a:r>
              <a:rPr lang="en-US" dirty="0"/>
              <a:t>A</a:t>
            </a:r>
            <a:r>
              <a:rPr lang="en-US" dirty="0" smtClean="0"/>
              <a:t>ll </a:t>
            </a:r>
            <a:r>
              <a:rPr lang="en-US" dirty="0"/>
              <a:t>year </a:t>
            </a:r>
            <a:r>
              <a:rPr lang="en-US" dirty="0" smtClean="0"/>
              <a:t>long</a:t>
            </a:r>
            <a:endParaRPr lang="en-US" dirty="0"/>
          </a:p>
          <a:p>
            <a:pPr lvl="0"/>
            <a:r>
              <a:rPr lang="en-US" dirty="0" smtClean="0"/>
              <a:t>Trading places</a:t>
            </a:r>
          </a:p>
          <a:p>
            <a:pPr marL="0" lv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0"/>
            <a:endParaRPr lang="en-US" dirty="0"/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633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VC-017F.JPG"/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-244928"/>
            <a:ext cx="9016999" cy="7347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Yikes even more of </a:t>
            </a:r>
            <a:r>
              <a:rPr lang="en-US" dirty="0" err="1" smtClean="0"/>
              <a:t>Trow’s</a:t>
            </a:r>
            <a:r>
              <a:rPr lang="en-US" dirty="0" smtClean="0"/>
              <a:t> rules!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final say</a:t>
            </a:r>
            <a:endParaRPr lang="en-US" dirty="0"/>
          </a:p>
          <a:p>
            <a:pPr lvl="0"/>
            <a:r>
              <a:rPr lang="en-US" dirty="0" smtClean="0"/>
              <a:t>Not the time to “try” something “new”</a:t>
            </a:r>
          </a:p>
          <a:p>
            <a:r>
              <a:rPr lang="en-US" dirty="0" smtClean="0"/>
              <a:t> </a:t>
            </a:r>
            <a:r>
              <a:rPr lang="en-US" dirty="0"/>
              <a:t>W</a:t>
            </a:r>
            <a:r>
              <a:rPr lang="en-US" dirty="0" smtClean="0"/>
              <a:t>orth the time</a:t>
            </a:r>
          </a:p>
          <a:p>
            <a:r>
              <a:rPr lang="en-US" dirty="0" smtClean="0"/>
              <a:t> Don’t </a:t>
            </a:r>
            <a:r>
              <a:rPr lang="en-US" dirty="0"/>
              <a:t>wait for the details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9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VC-017F.JPG"/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9856"/>
            <a:ext cx="9016999" cy="7347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 Music for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Start in September</a:t>
            </a:r>
          </a:p>
          <a:p>
            <a:r>
              <a:rPr lang="en-US" dirty="0" smtClean="0"/>
              <a:t>“The middle section”</a:t>
            </a:r>
          </a:p>
          <a:p>
            <a:r>
              <a:rPr lang="en-US" dirty="0"/>
              <a:t>Invite </a:t>
            </a:r>
            <a:r>
              <a:rPr lang="en-US" dirty="0" smtClean="0"/>
              <a:t>others in</a:t>
            </a:r>
          </a:p>
          <a:p>
            <a:r>
              <a:rPr lang="en-US" dirty="0" smtClean="0"/>
              <a:t>Recordings are your best friend</a:t>
            </a:r>
          </a:p>
          <a:p>
            <a:r>
              <a:rPr lang="en-US" dirty="0" smtClean="0"/>
              <a:t>One position extended scales </a:t>
            </a:r>
            <a:endParaRPr lang="en-US" dirty="0"/>
          </a:p>
          <a:p>
            <a:r>
              <a:rPr lang="en-US" dirty="0" smtClean="0"/>
              <a:t>Share the music</a:t>
            </a:r>
            <a:endParaRPr lang="en-US" dirty="0"/>
          </a:p>
          <a:p>
            <a:r>
              <a:rPr lang="en-US" dirty="0"/>
              <a:t>Move </a:t>
            </a:r>
            <a:r>
              <a:rPr lang="en-US" dirty="0" smtClean="0"/>
              <a:t>‘</a:t>
            </a:r>
            <a:r>
              <a:rPr lang="en-US" dirty="0" err="1" smtClean="0"/>
              <a:t>em</a:t>
            </a:r>
            <a:r>
              <a:rPr lang="en-US" dirty="0" smtClean="0"/>
              <a:t> around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21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VC-017F.JPG"/>
          <p:cNvPicPr>
            <a:picLocks noChangeAspect="1"/>
          </p:cNvPicPr>
          <p:nvPr/>
        </p:nvPicPr>
        <p:blipFill>
          <a:blip r:embed="rId3">
            <a:alphaModFix amt="21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9856"/>
            <a:ext cx="9016999" cy="7347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900" dirty="0" smtClean="0"/>
              <a:t>Turn things around</a:t>
            </a:r>
          </a:p>
          <a:p>
            <a:r>
              <a:rPr lang="en-US" sz="1900" dirty="0" smtClean="0"/>
              <a:t>Send </a:t>
            </a:r>
            <a:r>
              <a:rPr lang="en-US" sz="1900" dirty="0"/>
              <a:t>your 1</a:t>
            </a:r>
            <a:r>
              <a:rPr lang="en-US" sz="1900" baseline="30000" dirty="0"/>
              <a:t>st</a:t>
            </a:r>
            <a:r>
              <a:rPr lang="en-US" sz="1900" dirty="0"/>
              <a:t> chairs “out</a:t>
            </a:r>
            <a:r>
              <a:rPr lang="en-US" sz="1900" dirty="0" smtClean="0"/>
              <a:t>”</a:t>
            </a:r>
          </a:p>
          <a:p>
            <a:r>
              <a:rPr lang="en-US" sz="1900" dirty="0"/>
              <a:t>After </a:t>
            </a:r>
            <a:r>
              <a:rPr lang="en-US" sz="1900" dirty="0" smtClean="0"/>
              <a:t>school</a:t>
            </a:r>
          </a:p>
          <a:p>
            <a:r>
              <a:rPr lang="en-US" sz="1900" dirty="0" smtClean="0"/>
              <a:t>Help the bass player</a:t>
            </a:r>
          </a:p>
          <a:p>
            <a:r>
              <a:rPr lang="en-US" sz="1900" dirty="0" smtClean="0"/>
              <a:t>Keep it short </a:t>
            </a:r>
            <a:endParaRPr lang="en-US" sz="1900" dirty="0"/>
          </a:p>
          <a:p>
            <a:r>
              <a:rPr lang="en-US" sz="1900" dirty="0" smtClean="0"/>
              <a:t>Why did </a:t>
            </a:r>
            <a:r>
              <a:rPr lang="en-US" sz="1900" u="sng" dirty="0" smtClean="0"/>
              <a:t>you</a:t>
            </a:r>
            <a:r>
              <a:rPr lang="en-US" sz="1900" dirty="0" smtClean="0"/>
              <a:t> play</a:t>
            </a:r>
            <a:endParaRPr lang="en-US" sz="19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4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VC-017F.JPG"/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9856"/>
            <a:ext cx="9016999" cy="7347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Started years ago</a:t>
            </a:r>
          </a:p>
          <a:p>
            <a:r>
              <a:rPr lang="en-US" dirty="0" smtClean="0"/>
              <a:t>Read the comments</a:t>
            </a:r>
          </a:p>
          <a:p>
            <a:r>
              <a:rPr lang="en-US" dirty="0" smtClean="0"/>
              <a:t>Break </a:t>
            </a:r>
            <a:r>
              <a:rPr lang="en-US" dirty="0"/>
              <a:t>it </a:t>
            </a:r>
            <a:r>
              <a:rPr lang="en-US" dirty="0" smtClean="0"/>
              <a:t>down</a:t>
            </a:r>
            <a:endParaRPr lang="en-US" dirty="0"/>
          </a:p>
          <a:p>
            <a:r>
              <a:rPr lang="en-US" dirty="0" smtClean="0"/>
              <a:t>Middle </a:t>
            </a:r>
            <a:r>
              <a:rPr lang="en-US" dirty="0" smtClean="0"/>
              <a:t>section</a:t>
            </a:r>
          </a:p>
          <a:p>
            <a:r>
              <a:rPr lang="en-US" dirty="0" smtClean="0"/>
              <a:t>Music selection form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464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VC-017F.JPG"/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-244928"/>
            <a:ext cx="9016999" cy="7347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Pre-Assessment Concert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best prep</a:t>
            </a:r>
            <a:endParaRPr lang="en-US" dirty="0"/>
          </a:p>
          <a:p>
            <a:pPr lvl="0"/>
            <a:r>
              <a:rPr lang="en-US" dirty="0"/>
              <a:t>T</a:t>
            </a:r>
            <a:r>
              <a:rPr lang="en-US" dirty="0" smtClean="0"/>
              <a:t>wo weeks</a:t>
            </a:r>
            <a:endParaRPr lang="en-US" dirty="0"/>
          </a:p>
          <a:p>
            <a:pPr lvl="0"/>
            <a:r>
              <a:rPr lang="en-US" dirty="0" smtClean="0"/>
              <a:t>Fix it</a:t>
            </a:r>
            <a:endParaRPr lang="en-US" dirty="0"/>
          </a:p>
          <a:p>
            <a:pPr lvl="0"/>
            <a:r>
              <a:rPr lang="en-US" dirty="0" smtClean="0"/>
              <a:t>Get on stage</a:t>
            </a:r>
          </a:p>
          <a:p>
            <a:r>
              <a:rPr lang="en-US" dirty="0" smtClean="0"/>
              <a:t>Invite your friends</a:t>
            </a:r>
            <a:endParaRPr lang="en-US" dirty="0"/>
          </a:p>
          <a:p>
            <a:r>
              <a:rPr lang="en-US" dirty="0" smtClean="0"/>
              <a:t>Get an </a:t>
            </a:r>
            <a:r>
              <a:rPr lang="en-US" dirty="0"/>
              <a:t>adjudicator(s</a:t>
            </a:r>
            <a:r>
              <a:rPr lang="en-US" dirty="0" smtClean="0"/>
              <a:t>)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66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VC-017F.JPG"/>
          <p:cNvPicPr>
            <a:picLocks noChangeAspect="1"/>
          </p:cNvPicPr>
          <p:nvPr/>
        </p:nvPicPr>
        <p:blipFill>
          <a:blip r:embed="rId2">
            <a:alphaModFix amt="2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9856"/>
            <a:ext cx="9016999" cy="7347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Sight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/>
          <a:p>
            <a:pPr lvl="2"/>
            <a:r>
              <a:rPr lang="en-US" sz="1900" dirty="0"/>
              <a:t>Read the rules</a:t>
            </a:r>
          </a:p>
          <a:p>
            <a:pPr lvl="2"/>
            <a:endParaRPr lang="en-US" sz="1900" b="1" dirty="0"/>
          </a:p>
          <a:p>
            <a:pPr lvl="2"/>
            <a:r>
              <a:rPr lang="en-US" sz="1900" dirty="0"/>
              <a:t>Sight read all year long</a:t>
            </a:r>
          </a:p>
          <a:p>
            <a:pPr lvl="2"/>
            <a:endParaRPr lang="en-US" sz="1900" dirty="0"/>
          </a:p>
          <a:p>
            <a:pPr lvl="2"/>
            <a:r>
              <a:rPr lang="en-US" sz="1900" dirty="0"/>
              <a:t>Talk through the piece</a:t>
            </a:r>
          </a:p>
          <a:p>
            <a:pPr lvl="2"/>
            <a:endParaRPr lang="en-US" sz="1900" dirty="0"/>
          </a:p>
          <a:p>
            <a:pPr lvl="2"/>
            <a:r>
              <a:rPr lang="en-US" sz="1900" dirty="0"/>
              <a:t>Students chip in</a:t>
            </a:r>
          </a:p>
          <a:p>
            <a:pPr lvl="2"/>
            <a:endParaRPr lang="en-US" sz="1900" dirty="0"/>
          </a:p>
          <a:p>
            <a:pPr lvl="2"/>
            <a:r>
              <a:rPr lang="en-US" sz="1900" dirty="0"/>
              <a:t>Practice the routine</a:t>
            </a:r>
          </a:p>
          <a:p>
            <a:endParaRPr lang="en-US" sz="1400" dirty="0"/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775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23979</TotalTime>
  <Words>363</Words>
  <Application>Microsoft Macintosh PowerPoint</Application>
  <PresentationFormat>On-screen Show (4:3)</PresentationFormat>
  <Paragraphs>104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Expo</vt:lpstr>
      <vt:lpstr>Now Prepare This! How to Tackle Orchestra Assessment</vt:lpstr>
      <vt:lpstr>Trow’s Basic Rules for Assessment</vt:lpstr>
      <vt:lpstr>Trow’s Basic rules continued...</vt:lpstr>
      <vt:lpstr>Yikes even more of Trow’s rules!</vt:lpstr>
      <vt:lpstr>Preparing Music for Assessment</vt:lpstr>
      <vt:lpstr>Prep continued…</vt:lpstr>
      <vt:lpstr>Selecting Music</vt:lpstr>
      <vt:lpstr>The Pre-Assessment Concert</vt:lpstr>
      <vt:lpstr>Sight Reading</vt:lpstr>
      <vt:lpstr>Sight reading continued...</vt:lpstr>
      <vt:lpstr>An inexperienced teacher sees this….</vt:lpstr>
      <vt:lpstr> An experienced teacher sees…</vt:lpstr>
      <vt:lpstr>The Warm Up</vt:lpstr>
      <vt:lpstr>The Warm Up - continued</vt:lpstr>
      <vt:lpstr>Last thoughts …. </vt:lpstr>
      <vt:lpstr>Contact info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 Prepare This! How to Tackle Orchestra Assessment</dc:title>
  <dc:creator>Michael Trowbridge</dc:creator>
  <cp:lastModifiedBy>Michael Trowbridge</cp:lastModifiedBy>
  <cp:revision>81</cp:revision>
  <cp:lastPrinted>2019-03-04T04:53:30Z</cp:lastPrinted>
  <dcterms:created xsi:type="dcterms:W3CDTF">2014-11-11T01:55:31Z</dcterms:created>
  <dcterms:modified xsi:type="dcterms:W3CDTF">2019-03-05T03:15:21Z</dcterms:modified>
</cp:coreProperties>
</file>